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60" r:id="rId3"/>
    <p:sldId id="261" r:id="rId4"/>
    <p:sldId id="262" r:id="rId5"/>
    <p:sldId id="263" r:id="rId6"/>
    <p:sldId id="273" r:id="rId7"/>
    <p:sldId id="267" r:id="rId8"/>
    <p:sldId id="266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6" r:id="rId17"/>
    <p:sldId id="282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73" autoAdjust="0"/>
  </p:normalViewPr>
  <p:slideViewPr>
    <p:cSldViewPr>
      <p:cViewPr varScale="1">
        <p:scale>
          <a:sx n="91" d="100"/>
          <a:sy n="91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6F059-C88B-4BB4-811E-333137E89D71}" type="datetimeFigureOut">
              <a:rPr lang="en-US" smtClean="0"/>
              <a:t>10/22/18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B7EC-4790-4BAC-A433-31D562C930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1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altLang="id-ID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36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70C905-D47B-4703-9FC7-6A144F84EE81}" type="slidenum">
              <a:rPr lang="id-ID" altLang="id-ID" smtClean="0"/>
              <a:pPr eaLnBrk="1" hangingPunct="1"/>
              <a:t>21</a:t>
            </a:fld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12820-5EFA-42A0-9040-15306FFEBD39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147482" y="-76200"/>
            <a:ext cx="4800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4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879D-5604-4801-A581-A9B806E3EB85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56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235C-E6BF-4D4F-BD93-506D0E979694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9" y="1066800"/>
            <a:ext cx="8574741" cy="837566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59" y="2057400"/>
            <a:ext cx="8574741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FC7EE-62B2-4466-B5CE-0F45A170B464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47482" y="-76200"/>
            <a:ext cx="4800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68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429D-2B1C-404E-9B58-F3F2580D1C6E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1147482" y="-76200"/>
            <a:ext cx="4800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4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307"/>
            <a:ext cx="8229600" cy="7984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D9933-99FC-420C-9A58-0BD247540A48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147482" y="-76200"/>
            <a:ext cx="48006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9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2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106"/>
            <a:ext cx="8229600" cy="72229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1"/>
            <a:ext cx="4040188" cy="3733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1"/>
            <a:ext cx="4041775" cy="762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3733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7D15-6F5F-41B2-AFE9-A7D745D2B077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1147482" y="-76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4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3833-5A46-41D2-AD8F-C1C219560519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147482" y="-76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3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330A-3667-4E5B-94C5-238448F57BA8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ounded Rectangle 4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147482" y="-76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41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314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5ECE4-7AAF-41A2-895E-AC41343DB9DC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147482" y="-76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77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667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197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2162-5E31-4F14-8B8C-9D77A536B4AB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0" y="0"/>
            <a:ext cx="9144000" cy="954107"/>
          </a:xfrm>
          <a:prstGeom prst="round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4" descr="LOGO KNKT 20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6929" y1="50394" x2="29528" y2="50000"/>
                        <a14:foregroundMark x1="16929" y1="51575" x2="17323" y2="56693"/>
                        <a14:foregroundMark x1="17717" y1="57480" x2="23228" y2="68504"/>
                        <a14:foregroundMark x1="23622" y1="68898" x2="35827" y2="79528"/>
                        <a14:foregroundMark x1="36614" y1="79528" x2="46457" y2="82283"/>
                        <a14:foregroundMark x1="47638" y1="82283" x2="53543" y2="81890"/>
                        <a14:foregroundMark x1="55118" y1="82283" x2="67323" y2="77559"/>
                        <a14:foregroundMark x1="68504" y1="76772" x2="75984" y2="68504"/>
                        <a14:foregroundMark x1="77559" y1="68110" x2="82283" y2="55906"/>
                        <a14:foregroundMark x1="24016" y1="54724" x2="27953" y2="64173"/>
                        <a14:foregroundMark x1="64173" y1="72441" x2="68504" y2="67323"/>
                        <a14:foregroundMark x1="75197" y1="52756" x2="72047" y2="65748"/>
                        <a14:foregroundMark x1="55118" y1="63386" x2="56693" y2="65748"/>
                        <a14:foregroundMark x1="42913" y1="66142" x2="43701" y2="64961"/>
                        <a14:foregroundMark x1="9055" y1="50787" x2="9449" y2="50787"/>
                        <a14:foregroundMark x1="9055" y1="43701" x2="9843" y2="43701"/>
                        <a14:foregroundMark x1="11811" y1="35433" x2="12598" y2="34646"/>
                        <a14:foregroundMark x1="15354" y1="29528" x2="14961" y2="27559"/>
                        <a14:foregroundMark x1="21654" y1="19291" x2="21654" y2="20472"/>
                        <a14:foregroundMark x1="19291" y1="21260" x2="20079" y2="21654"/>
                        <a14:foregroundMark x1="26772" y1="17323" x2="27559" y2="18504"/>
                        <a14:foregroundMark x1="30709" y1="12598" x2="31496" y2="13780"/>
                        <a14:foregroundMark x1="35827" y1="10630" x2="37008" y2="12598"/>
                        <a14:foregroundMark x1="48031" y1="7874" x2="48031" y2="9449"/>
                        <a14:foregroundMark x1="56299" y1="9055" x2="55512" y2="10630"/>
                        <a14:foregroundMark x1="62992" y1="10236" x2="63780" y2="11811"/>
                        <a14:foregroundMark x1="68898" y1="14567" x2="69685" y2="12992"/>
                        <a14:foregroundMark x1="73622" y1="18898" x2="73622" y2="16142"/>
                        <a14:foregroundMark x1="79528" y1="21260" x2="79921" y2="23622"/>
                        <a14:foregroundMark x1="83858" y1="29134" x2="85039" y2="27953"/>
                        <a14:foregroundMark x1="86220" y1="34646" x2="87795" y2="33465"/>
                        <a14:foregroundMark x1="90945" y1="43307" x2="90157" y2="45276"/>
                        <a14:foregroundMark x1="89370" y1="56299" x2="91339" y2="55118"/>
                        <a14:foregroundMark x1="9843" y1="57480" x2="11024" y2="57087"/>
                        <a14:foregroundMark x1="12205" y1="64173" x2="12205" y2="62598"/>
                        <a14:foregroundMark x1="12598" y1="67717" x2="14961" y2="66535"/>
                        <a14:foregroundMark x1="14961" y1="73228" x2="16929" y2="71260"/>
                        <a14:foregroundMark x1="19291" y1="77953" x2="20866" y2="75591"/>
                        <a14:foregroundMark x1="23622" y1="79528" x2="23622" y2="81890"/>
                        <a14:foregroundMark x1="27559" y1="85039" x2="30315" y2="83858"/>
                        <a14:foregroundMark x1="33071" y1="87795" x2="33858" y2="85433"/>
                        <a14:foregroundMark x1="38189" y1="89764" x2="38189" y2="87008"/>
                        <a14:foregroundMark x1="44094" y1="91732" x2="42913" y2="88976"/>
                        <a14:foregroundMark x1="53150" y1="88976" x2="53543" y2="91732"/>
                        <a14:foregroundMark x1="57087" y1="88976" x2="58661" y2="89764"/>
                        <a14:foregroundMark x1="63780" y1="88976" x2="64961" y2="87008"/>
                        <a14:foregroundMark x1="67717" y1="85039" x2="70866" y2="85827"/>
                        <a14:foregroundMark x1="72835" y1="81496" x2="75197" y2="82677"/>
                        <a14:foregroundMark x1="76772" y1="78740" x2="78346" y2="79528"/>
                        <a14:foregroundMark x1="79921" y1="74803" x2="83465" y2="74803"/>
                        <a14:foregroundMark x1="83858" y1="69685" x2="85827" y2="70472"/>
                        <a14:foregroundMark x1="85827" y1="65354" x2="88583" y2="65748"/>
                        <a14:foregroundMark x1="87402" y1="60630" x2="89764" y2="610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9" y="26894"/>
            <a:ext cx="878541" cy="871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147482" y="-762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KNKT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KOMITE NASIONAL KESELAMATAN TRANSPORTASI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37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2FE5-C3E3-41F2-981C-C04DB82F6CD3}" type="datetime1">
              <a:rPr lang="en-US" smtClean="0"/>
              <a:t>10/22/18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4BF18-8827-4EB4-9E88-9AA7E7E3E2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5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phub.go.id/knk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rine.knkt@dephub.go.id" TargetMode="External"/><Relationship Id="rId4" Type="http://schemas.openxmlformats.org/officeDocument/2006/relationships/hyperlink" Target="mailto:knkt@dephub.go.i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1981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dirty="0"/>
              <a:t>FERRY FIRES: </a:t>
            </a:r>
            <a:br>
              <a:rPr lang="en-US" sz="3200" dirty="0"/>
            </a:br>
            <a:r>
              <a:rPr lang="en-US" sz="2000" i="1" dirty="0"/>
              <a:t>Analysis of Structural and Human Factor Issues</a:t>
            </a:r>
            <a:endParaRPr lang="id-ID" sz="2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848600" cy="1447800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Presented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 at: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Ferry Safety and Technology Conference</a:t>
            </a:r>
          </a:p>
          <a:p>
            <a:pPr algn="ctr"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Manhattan, 2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June</a:t>
            </a:r>
            <a:r>
              <a:rPr lang="id-ID" dirty="0">
                <a:solidFill>
                  <a:schemeClr val="tx2">
                    <a:lumMod val="75000"/>
                  </a:schemeClr>
                </a:solidFill>
              </a:rPr>
              <a:t> 201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id-ID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72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CONTRIBUTORY FACTOR ANALYSIS RESULTS</a:t>
            </a:r>
            <a:br>
              <a:rPr lang="en-US" sz="2400" dirty="0"/>
            </a:br>
            <a:r>
              <a:rPr lang="en-US" sz="3600" dirty="0"/>
              <a:t>SUPERVISION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r="4705" b="6456"/>
          <a:stretch/>
        </p:blipFill>
        <p:spPr bwMode="auto">
          <a:xfrm>
            <a:off x="4600553" y="1905001"/>
            <a:ext cx="4521888" cy="335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8" r="7366" b="6760"/>
          <a:stretch/>
        </p:blipFill>
        <p:spPr bwMode="auto">
          <a:xfrm>
            <a:off x="14514" y="1905000"/>
            <a:ext cx="4558553" cy="335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99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CONTRIBUTORY FACTOR ANALYSIS RESULTS</a:t>
            </a:r>
            <a:br>
              <a:rPr lang="en-US" dirty="0"/>
            </a:br>
            <a:r>
              <a:rPr lang="en-US" sz="3600" dirty="0"/>
              <a:t>PRE-CONDITION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" r="7168"/>
          <a:stretch/>
        </p:blipFill>
        <p:spPr bwMode="auto">
          <a:xfrm>
            <a:off x="4682723" y="1891554"/>
            <a:ext cx="4398524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09"/>
          <a:stretch/>
        </p:blipFill>
        <p:spPr bwMode="auto">
          <a:xfrm>
            <a:off x="58271" y="1891554"/>
            <a:ext cx="4571999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2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CONTRIBUTORY FACTOR ANALYSIS RESULTS</a:t>
            </a:r>
            <a:br>
              <a:rPr lang="en-US" dirty="0"/>
            </a:br>
            <a:r>
              <a:rPr lang="en-US" sz="3600" dirty="0"/>
              <a:t>UNSAFE ACT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199"/>
            <a:ext cx="6934200" cy="472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70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ACT – FIRE ONBOARD FERRY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7360"/>
            <a:ext cx="8534400" cy="512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69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VEHICLE CONDITION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01" y="1905000"/>
            <a:ext cx="3619099" cy="2409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36" y="4404686"/>
            <a:ext cx="3628064" cy="2415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32" y="1904999"/>
            <a:ext cx="3607868" cy="24021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32" y="4404686"/>
            <a:ext cx="3607868" cy="2402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1905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 of Vehicle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8279" y="4495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Cargo Handling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7703" y="1992868"/>
            <a:ext cx="300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Layout and </a:t>
            </a:r>
            <a:r>
              <a:rPr lang="en-US" b="1" dirty="0"/>
              <a:t>placement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448413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Inspection of cargo</a:t>
            </a:r>
          </a:p>
        </p:txBody>
      </p:sp>
    </p:spTree>
    <p:extLst>
      <p:ext uri="{BB962C8B-B14F-4D97-AF65-F5344CB8AC3E}">
        <p14:creationId xmlns:p14="http://schemas.microsoft.com/office/powerpoint/2010/main" val="45325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PATTERN OF FAILURE IN RORO FERRY FIRE ACCIDENT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" r="98" b="9339"/>
          <a:stretch/>
        </p:blipFill>
        <p:spPr bwMode="auto">
          <a:xfrm>
            <a:off x="725214" y="1829512"/>
            <a:ext cx="8037786" cy="46359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6" y="1829512"/>
            <a:ext cx="8061434" cy="46359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34" y="1829511"/>
            <a:ext cx="8068265" cy="463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6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ACCIDENT DEVELOPMENT STAGES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818313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9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59" y="990600"/>
            <a:ext cx="8574741" cy="685166"/>
          </a:xfrm>
        </p:spPr>
        <p:txBody>
          <a:bodyPr>
            <a:noAutofit/>
          </a:bodyPr>
          <a:lstStyle/>
          <a:p>
            <a:r>
              <a:rPr lang="en-US" sz="2400" dirty="0"/>
              <a:t>VEHICLE to SHIP FLOW PROCESS</a:t>
            </a:r>
          </a:p>
        </p:txBody>
      </p:sp>
      <p:pic>
        <p:nvPicPr>
          <p:cNvPr id="1026" name="Picture 2" descr="Alur pemuatan kendara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00" t="-11438"/>
          <a:stretch/>
        </p:blipFill>
        <p:spPr bwMode="auto">
          <a:xfrm>
            <a:off x="357894" y="1828800"/>
            <a:ext cx="2448368" cy="128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riped Right Arrow 2"/>
          <p:cNvSpPr/>
          <p:nvPr/>
        </p:nvSpPr>
        <p:spPr>
          <a:xfrm>
            <a:off x="3019096" y="2286000"/>
            <a:ext cx="2162504" cy="349240"/>
          </a:xfrm>
          <a:prstGeom prst="strip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Alur pemuatan kendara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2" t="-2354" r="-2371" b="74714"/>
          <a:stretch/>
        </p:blipFill>
        <p:spPr bwMode="auto">
          <a:xfrm>
            <a:off x="5525668" y="1676400"/>
            <a:ext cx="2642733" cy="127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178" y="3200400"/>
            <a:ext cx="31527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182260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678" y="5334000"/>
            <a:ext cx="1828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12"/>
          <a:stretch/>
        </p:blipFill>
        <p:spPr bwMode="auto">
          <a:xfrm>
            <a:off x="3467100" y="5106682"/>
            <a:ext cx="2069078" cy="168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49" y="5019772"/>
            <a:ext cx="2166483" cy="183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Striped Right Arrow 13"/>
          <p:cNvSpPr/>
          <p:nvPr/>
        </p:nvSpPr>
        <p:spPr>
          <a:xfrm rot="10800000">
            <a:off x="2902169" y="3778255"/>
            <a:ext cx="2162504" cy="349240"/>
          </a:xfrm>
          <a:prstGeom prst="strip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Striped Right Arrow 14"/>
          <p:cNvSpPr/>
          <p:nvPr/>
        </p:nvSpPr>
        <p:spPr>
          <a:xfrm rot="5400000">
            <a:off x="6945955" y="3366931"/>
            <a:ext cx="529902" cy="349240"/>
          </a:xfrm>
          <a:prstGeom prst="strip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triped Right Arrow 15"/>
          <p:cNvSpPr/>
          <p:nvPr/>
        </p:nvSpPr>
        <p:spPr>
          <a:xfrm rot="5400000">
            <a:off x="1160629" y="5159380"/>
            <a:ext cx="529902" cy="349240"/>
          </a:xfrm>
          <a:prstGeom prst="strip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triped Right Arrow 16"/>
          <p:cNvSpPr/>
          <p:nvPr/>
        </p:nvSpPr>
        <p:spPr>
          <a:xfrm>
            <a:off x="2496478" y="5856990"/>
            <a:ext cx="890752" cy="349240"/>
          </a:xfrm>
          <a:prstGeom prst="strip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triped Right Arrow 17"/>
          <p:cNvSpPr/>
          <p:nvPr/>
        </p:nvSpPr>
        <p:spPr>
          <a:xfrm>
            <a:off x="5257800" y="5959480"/>
            <a:ext cx="890752" cy="349240"/>
          </a:xfrm>
          <a:prstGeom prst="striped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44969"/>
            <a:ext cx="451496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/>
              <a:t>Vehicle weighing and cargo inspection/check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381000" y="3697069"/>
            <a:ext cx="175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Vehicle </a:t>
            </a:r>
          </a:p>
          <a:p>
            <a:pPr algn="ctr"/>
            <a:r>
              <a:rPr lang="en-US" b="1" i="1" dirty="0"/>
              <a:t>securing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56890" y="2831068"/>
            <a:ext cx="250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Port Gate/Ticketing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3176" y="4419600"/>
            <a:ext cx="344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Boarding the Ship, Draft/Heeling Inspection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308720"/>
            <a:ext cx="3153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Pax and Cargo Manifest, Stability Calculation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18940" y="6476672"/>
            <a:ext cx="315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Ship Physical Inspection</a:t>
            </a:r>
          </a:p>
        </p:txBody>
      </p:sp>
    </p:spTree>
    <p:extLst>
      <p:ext uri="{BB962C8B-B14F-4D97-AF65-F5344CB8AC3E}">
        <p14:creationId xmlns:p14="http://schemas.microsoft.com/office/powerpoint/2010/main" val="2208274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 FERRY PORT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VEHICLE WEIGHING FACILITY</a:t>
            </a:r>
          </a:p>
          <a:p>
            <a:pPr lvl="1"/>
            <a:r>
              <a:rPr lang="en-US" dirty="0"/>
              <a:t>Distribution Of Vehicle Weight Information</a:t>
            </a:r>
          </a:p>
          <a:p>
            <a:pPr lvl="1"/>
            <a:endParaRPr lang="en-US" dirty="0"/>
          </a:p>
          <a:p>
            <a:r>
              <a:rPr lang="en-US" dirty="0"/>
              <a:t>OVERWEIGHT CARGO DISCHARGING LOCATION</a:t>
            </a:r>
          </a:p>
          <a:p>
            <a:pPr lvl="1"/>
            <a:r>
              <a:rPr lang="en-US" dirty="0"/>
              <a:t>Discharged overweight cargo should be kept in safe storage. </a:t>
            </a:r>
          </a:p>
          <a:p>
            <a:pPr lvl="1"/>
            <a:r>
              <a:rPr lang="en-US" dirty="0"/>
              <a:t>Ineffective cargo inspection</a:t>
            </a:r>
          </a:p>
          <a:p>
            <a:pPr lvl="1"/>
            <a:endParaRPr lang="en-US" dirty="0"/>
          </a:p>
          <a:p>
            <a:r>
              <a:rPr lang="en-US" dirty="0"/>
              <a:t>DANGEROUS CARGO AREA</a:t>
            </a:r>
          </a:p>
          <a:p>
            <a:pPr lvl="1"/>
            <a:r>
              <a:rPr lang="en-US" dirty="0"/>
              <a:t>Ship Must Not Carry Passenger While Loaded With </a:t>
            </a:r>
            <a:r>
              <a:rPr lang="en-US" b="1" dirty="0"/>
              <a:t>DC</a:t>
            </a:r>
          </a:p>
          <a:p>
            <a:pPr lvl="1"/>
            <a:r>
              <a:rPr lang="en-US" dirty="0"/>
              <a:t>Special area for vehicle carrying DC</a:t>
            </a:r>
          </a:p>
          <a:p>
            <a:pPr lvl="1"/>
            <a:endParaRPr lang="en-US" dirty="0"/>
          </a:p>
          <a:p>
            <a:r>
              <a:rPr lang="en-US" dirty="0"/>
              <a:t>PASSENGER ACCESS</a:t>
            </a:r>
          </a:p>
          <a:p>
            <a:pPr lvl="1"/>
            <a:r>
              <a:rPr lang="en-US" dirty="0"/>
              <a:t>Efficient Passenger Onboard Vehicle Manifest System?</a:t>
            </a:r>
          </a:p>
        </p:txBody>
      </p:sp>
    </p:spTree>
    <p:extLst>
      <p:ext uri="{BB962C8B-B14F-4D97-AF65-F5344CB8AC3E}">
        <p14:creationId xmlns:p14="http://schemas.microsoft.com/office/powerpoint/2010/main" val="50584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Issues in Fire onboard Ropax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Shortcoming of Equipment:</a:t>
            </a:r>
          </a:p>
          <a:p>
            <a:pPr lvl="1"/>
            <a:r>
              <a:rPr lang="en-US" dirty="0"/>
              <a:t>Unnecessary modification</a:t>
            </a:r>
          </a:p>
          <a:p>
            <a:r>
              <a:rPr lang="en-US" dirty="0"/>
              <a:t>Complacency</a:t>
            </a:r>
          </a:p>
          <a:p>
            <a:pPr lvl="1"/>
            <a:r>
              <a:rPr lang="en-US" dirty="0"/>
              <a:t>Operation roster</a:t>
            </a:r>
          </a:p>
          <a:p>
            <a:r>
              <a:rPr lang="en-US" dirty="0"/>
              <a:t>Crew Preparedness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Familiarisation</a:t>
            </a:r>
          </a:p>
          <a:p>
            <a:r>
              <a:rPr lang="en-US" dirty="0"/>
              <a:t>Control of Passengers</a:t>
            </a:r>
          </a:p>
          <a:p>
            <a:pPr lvl="1"/>
            <a:r>
              <a:rPr lang="en-US" dirty="0"/>
              <a:t>Passenger manifest system</a:t>
            </a:r>
          </a:p>
          <a:p>
            <a:pPr lvl="1"/>
            <a:r>
              <a:rPr lang="en-US" dirty="0"/>
              <a:t>Crowd management</a:t>
            </a:r>
          </a:p>
          <a:p>
            <a:pPr lvl="1"/>
            <a:r>
              <a:rPr lang="en-US" dirty="0"/>
              <a:t>Safety information dissemination</a:t>
            </a:r>
          </a:p>
          <a:p>
            <a:r>
              <a:rPr lang="en-US" dirty="0"/>
              <a:t>Operational Issues</a:t>
            </a:r>
          </a:p>
          <a:p>
            <a:pPr lvl="1"/>
            <a:r>
              <a:rPr lang="en-US" dirty="0"/>
              <a:t>Lack of inspection and maintenance</a:t>
            </a:r>
          </a:p>
          <a:p>
            <a:pPr lvl="1"/>
            <a:r>
              <a:rPr lang="en-US" dirty="0"/>
              <a:t>Cargo space Vs. max draft</a:t>
            </a:r>
          </a:p>
          <a:p>
            <a:r>
              <a:rPr lang="en-US" dirty="0"/>
              <a:t>Vehicles</a:t>
            </a:r>
          </a:p>
          <a:p>
            <a:pPr lvl="1"/>
            <a:r>
              <a:rPr lang="en-US" dirty="0"/>
              <a:t>Dimension extended</a:t>
            </a:r>
          </a:p>
          <a:p>
            <a:pPr lvl="1"/>
            <a:r>
              <a:rPr lang="en-US" dirty="0"/>
              <a:t>Uncontrolled total weight</a:t>
            </a:r>
          </a:p>
          <a:p>
            <a:pPr lvl="1"/>
            <a:r>
              <a:rPr lang="en-US" dirty="0"/>
              <a:t>Unreported hazardous cargo</a:t>
            </a:r>
          </a:p>
        </p:txBody>
      </p:sp>
    </p:spTree>
    <p:extLst>
      <p:ext uri="{BB962C8B-B14F-4D97-AF65-F5344CB8AC3E}">
        <p14:creationId xmlns:p14="http://schemas.microsoft.com/office/powerpoint/2010/main" val="338547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Ferry Fire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Philippine - Dona Paz (1987): over 4000 fatalities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Baltic Sea - Scandinavian Star (1990): 150 fatalities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Philippine - SuperFerry 14 (2004): 60 fatalities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Italy Sea - Vincenzo Floria (2009)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Ionian Sea (off Italy Coast) – Norman Asturias (2014): 8 fatalities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Japan sea – Sunflower Daisetsu (2015): 1 fatality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Indonesia??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2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401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Fire onboard Ferry Ropax has significant degree of difficulties: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 of passengers;</a:t>
            </a:r>
          </a:p>
          <a:p>
            <a:r>
              <a:rPr lang="en-US" dirty="0"/>
              <a:t>Awareness and readiness of the crew;</a:t>
            </a:r>
          </a:p>
          <a:p>
            <a:r>
              <a:rPr lang="en-US" dirty="0"/>
              <a:t>Consistent supervision to the ferry operation.</a:t>
            </a:r>
          </a:p>
        </p:txBody>
      </p:sp>
    </p:spTree>
    <p:extLst>
      <p:ext uri="{BB962C8B-B14F-4D97-AF65-F5344CB8AC3E}">
        <p14:creationId xmlns:p14="http://schemas.microsoft.com/office/powerpoint/2010/main" val="21799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1" cy="1138238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id-ID" sz="6600" dirty="0">
                <a:solidFill>
                  <a:schemeClr val="tx1"/>
                </a:solidFill>
              </a:rPr>
              <a:t>Thank You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990600" y="4495800"/>
            <a:ext cx="7772400" cy="2103438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Jl. Medan Merdeka </a:t>
            </a:r>
            <a:r>
              <a:rPr lang="id-ID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Timur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No </a:t>
            </a:r>
            <a:r>
              <a:rPr lang="id-ID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5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, Jakarta. 10110  INDONESIA</a:t>
            </a:r>
          </a:p>
          <a:p>
            <a:pPr algn="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Telp. (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+62)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21 384 7601; Fax (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+62)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21 351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7606</a:t>
            </a:r>
          </a:p>
          <a:p>
            <a:pPr algn="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Website : </a:t>
            </a:r>
          </a:p>
          <a:p>
            <a:pPr algn="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3"/>
              </a:rPr>
              <a:t>http://www.dephub.go.id/knkt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endParaRPr lang="en-US" sz="16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E-mail : </a:t>
            </a:r>
          </a:p>
          <a:p>
            <a:pPr algn="r"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4"/>
              </a:rPr>
              <a:t>knkt@dephub.go.id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; 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r">
              <a:defRPr/>
            </a:pP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5"/>
              </a:rPr>
              <a:t>marine.knkt@dephub.go.id</a:t>
            </a:r>
            <a:r>
              <a:rPr lang="id-ID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08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5"/>
          <a:stretch/>
        </p:blipFill>
        <p:spPr>
          <a:xfrm>
            <a:off x="914400" y="1828800"/>
            <a:ext cx="7696200" cy="4985522"/>
          </a:xfrm>
          <a:prstGeom prst="rect">
            <a:avLst/>
          </a:prstGeom>
        </p:spPr>
      </p:pic>
      <p:sp>
        <p:nvSpPr>
          <p:cNvPr id="2" name="Content Placeholder 429496729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>
                <a:uFillTx/>
              </a:rPr>
              <a:t>Indonesian Domestic Ropax ferry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34000" y="6477000"/>
            <a:ext cx="3276600" cy="4572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uFillTx/>
              </a:rPr>
              <a:t>Merak Port of Indonesia, early age 1932</a:t>
            </a:r>
          </a:p>
        </p:txBody>
      </p:sp>
      <p:pic>
        <p:nvPicPr>
          <p:cNvPr id="5" name="Picture 2" descr="http://4.bp.blogspot.com/-zL_YrKBOmIA/VafCXqJuYZI/AAAAAAAAC2Y/MlrkA2dpYSQ/s1600/Suasana%2BMudik%2BLebaran%2Bdi%2BPelabuhan%2BMerak%2BBanten%2B%2B%25283%25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"/>
          <a:stretch/>
        </p:blipFill>
        <p:spPr bwMode="auto">
          <a:xfrm>
            <a:off x="867103" y="1828800"/>
            <a:ext cx="774349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12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INDONESIAN FERRY SERVICE</a:t>
            </a:r>
          </a:p>
        </p:txBody>
      </p:sp>
      <p:pic>
        <p:nvPicPr>
          <p:cNvPr id="4" name="Picture 3" descr="peta penyeberangan fix"/>
          <p:cNvPicPr/>
          <p:nvPr/>
        </p:nvPicPr>
        <p:blipFill>
          <a:blip r:embed="rId2" cstate="print"/>
          <a:srcRect l="1095" t="10725" r="912" b="4058"/>
          <a:stretch>
            <a:fillRect/>
          </a:stretch>
        </p:blipFill>
        <p:spPr bwMode="auto">
          <a:xfrm>
            <a:off x="76200" y="1835523"/>
            <a:ext cx="6248400" cy="36103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4</a:t>
            </a:fld>
            <a:endParaRPr lang="en-US" dirty="0"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7526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2014 Data:</a:t>
            </a:r>
          </a:p>
          <a:p>
            <a:r>
              <a:rPr lang="en-GB" b="1" i="1" dirty="0"/>
              <a:t>Fleet:</a:t>
            </a:r>
          </a:p>
          <a:p>
            <a:r>
              <a:rPr lang="en-GB" dirty="0"/>
              <a:t>258 Ferry Ships (15 Pioneer ferry ships)</a:t>
            </a:r>
          </a:p>
          <a:p>
            <a:r>
              <a:rPr lang="en-GB" b="1" i="1" dirty="0"/>
              <a:t>Lane:</a:t>
            </a:r>
          </a:p>
          <a:p>
            <a:r>
              <a:rPr lang="en-GB" dirty="0"/>
              <a:t>48 Commercial, 169 subsidise</a:t>
            </a:r>
          </a:p>
          <a:p>
            <a:r>
              <a:rPr lang="en-GB" b="1" i="1" dirty="0"/>
              <a:t>Loading Capacity: </a:t>
            </a:r>
          </a:p>
          <a:p>
            <a:pPr marL="342900" indent="-342900"/>
            <a:r>
              <a:rPr lang="en-GB" dirty="0"/>
              <a:t>50 Thousand Pax, </a:t>
            </a:r>
          </a:p>
          <a:p>
            <a:pPr marL="342900" indent="-342900"/>
            <a:r>
              <a:rPr lang="en-GB" dirty="0"/>
              <a:t>6 Thousand Vehicles</a:t>
            </a:r>
          </a:p>
          <a:p>
            <a:pPr marL="342900" indent="-342900"/>
            <a:r>
              <a:rPr lang="en-GB" b="1" i="1" dirty="0"/>
              <a:t>Ports:</a:t>
            </a:r>
          </a:p>
          <a:p>
            <a:pPr marL="342900" indent="-342900"/>
            <a:r>
              <a:rPr lang="en-GB" dirty="0"/>
              <a:t>210 Ferry Ports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86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2014 Data:</a:t>
            </a:r>
          </a:p>
          <a:p>
            <a:r>
              <a:rPr lang="en-GB" b="1" i="1" dirty="0"/>
              <a:t>Productivity:</a:t>
            </a:r>
          </a:p>
          <a:p>
            <a:pPr marL="342900" indent="-342900"/>
            <a:r>
              <a:rPr lang="en-GB" dirty="0"/>
              <a:t>62. 036. 587 Pax</a:t>
            </a:r>
          </a:p>
          <a:p>
            <a:pPr marL="342900" indent="-342900"/>
            <a:r>
              <a:rPr lang="en-GB" dirty="0"/>
              <a:t>7. 713. 925 Vehicles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548640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2014 Data:</a:t>
            </a:r>
          </a:p>
          <a:p>
            <a:r>
              <a:rPr lang="en-GB" b="1" i="1" dirty="0"/>
              <a:t>Ship Age:</a:t>
            </a:r>
          </a:p>
          <a:p>
            <a:r>
              <a:rPr lang="en-GB" dirty="0"/>
              <a:t>&gt; 50%: over 25 years old, </a:t>
            </a:r>
          </a:p>
          <a:p>
            <a:r>
              <a:rPr lang="en-GB" dirty="0"/>
              <a:t>5% &lt; 5 years.</a:t>
            </a:r>
          </a:p>
        </p:txBody>
      </p:sp>
    </p:spTree>
    <p:extLst>
      <p:ext uri="{BB962C8B-B14F-4D97-AF65-F5344CB8AC3E}">
        <p14:creationId xmlns:p14="http://schemas.microsoft.com/office/powerpoint/2010/main" val="3621500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CASES OF FIRE ONBOARD FERRY ROPAX IN INDONESIA (2006 – 2014)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3999" cy="4541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46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351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648200"/>
            <a:ext cx="7917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TYPICAL CONSEQUENCES BASED ON EACH TYPE OF FIRE ORIGIN:</a:t>
            </a:r>
          </a:p>
          <a:p>
            <a:r>
              <a:rPr lang="en-US" dirty="0"/>
              <a:t>Accommodation Space	: Medium to Major Damage, Fatality/s</a:t>
            </a:r>
          </a:p>
          <a:p>
            <a:endParaRPr lang="en-US" dirty="0"/>
          </a:p>
          <a:p>
            <a:r>
              <a:rPr lang="en-US" dirty="0"/>
              <a:t>Car deck 			: Total Loss, Heavy Damaged, Fatalities</a:t>
            </a:r>
          </a:p>
          <a:p>
            <a:endParaRPr lang="en-US" dirty="0"/>
          </a:p>
          <a:p>
            <a:r>
              <a:rPr lang="en-US" dirty="0"/>
              <a:t>Machinery Space		: Medium to Heavy Damaged</a:t>
            </a:r>
          </a:p>
        </p:txBody>
      </p:sp>
    </p:spTree>
    <p:extLst>
      <p:ext uri="{BB962C8B-B14F-4D97-AF65-F5344CB8AC3E}">
        <p14:creationId xmlns:p14="http://schemas.microsoft.com/office/powerpoint/2010/main" val="4108696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CONTRIBUTORY FACTORS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7</a:t>
            </a:fld>
            <a:endParaRPr lang="en-US" dirty="0"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799"/>
            <a:ext cx="8820859" cy="4692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7077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SEMOMAP’s Stages of Accident (Phase-1-3)</a:t>
            </a:r>
            <a:br>
              <a:rPr lang="en-GB" sz="3200" dirty="0"/>
            </a:br>
            <a:r>
              <a:rPr lang="en-GB" sz="3200" dirty="0"/>
              <a:t>(Sequential models of marine accident process)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56570"/>
            <a:ext cx="6402160" cy="344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8535760" cy="123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42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/>
              <a:t>CONTRIBUTORY FACTOR ANALYSIS RESULTS</a:t>
            </a:r>
            <a:br>
              <a:rPr lang="en-US" sz="2400" dirty="0"/>
            </a:br>
            <a:r>
              <a:rPr lang="en-US" sz="3600" dirty="0"/>
              <a:t>ORGANISATIONAL INFLUENCE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42" y="1913963"/>
            <a:ext cx="4511820" cy="347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8"/>
          <a:stretch/>
        </p:blipFill>
        <p:spPr bwMode="auto">
          <a:xfrm>
            <a:off x="14514" y="1913964"/>
            <a:ext cx="4572000" cy="347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0340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4870</TotalTime>
  <Words>496</Words>
  <Application>Microsoft Macintosh PowerPoint</Application>
  <PresentationFormat>On-screen Show (4:3)</PresentationFormat>
  <Paragraphs>115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Tahoma</vt:lpstr>
      <vt:lpstr>Times New Roman</vt:lpstr>
      <vt:lpstr>Office Theme</vt:lpstr>
      <vt:lpstr>FERRY FIRES:  Analysis of Structural and Human Factor Issues</vt:lpstr>
      <vt:lpstr>Ferry Fire Accidents</vt:lpstr>
      <vt:lpstr>Indonesian Domestic Ropax ferry</vt:lpstr>
      <vt:lpstr>INDONESIAN FERRY SERVICE</vt:lpstr>
      <vt:lpstr>CASES OF FIRE ONBOARD FERRY ROPAX IN INDONESIA (2006 – 2014)</vt:lpstr>
      <vt:lpstr>PowerPoint Presentation</vt:lpstr>
      <vt:lpstr>CONTRIBUTORY FACTORS</vt:lpstr>
      <vt:lpstr>SEMOMAP’s Stages of Accident (Phase-1-3) (Sequential models of marine accident process)</vt:lpstr>
      <vt:lpstr>CONTRIBUTORY FACTOR ANALYSIS RESULTS ORGANISATIONAL INFLUENCE</vt:lpstr>
      <vt:lpstr>CONTRIBUTORY FACTOR ANALYSIS RESULTS SUPERVISION</vt:lpstr>
      <vt:lpstr>CONTRIBUTORY FACTOR ANALYSIS RESULTS PRE-CONDITION</vt:lpstr>
      <vt:lpstr>CONTRIBUTORY FACTOR ANALYSIS RESULTS UNSAFE ACT</vt:lpstr>
      <vt:lpstr>UNSAFE ACT – FIRE ONBOARD FERRY</vt:lpstr>
      <vt:lpstr>VEHICLE CONDITION</vt:lpstr>
      <vt:lpstr>PATTERN OF FAILURE IN RORO FERRY FIRE ACCIDENT</vt:lpstr>
      <vt:lpstr>ACCIDENT DEVELOPMENT STAGES</vt:lpstr>
      <vt:lpstr>VEHICLE to SHIP FLOW PROCESS</vt:lpstr>
      <vt:lpstr>ISSUES IN FERRY PORT FACILITY</vt:lpstr>
      <vt:lpstr>General Issues in Fire onboard Ropax</vt:lpstr>
      <vt:lpstr>Conclusion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OPERASI PENYELAMAN DAN PEMERIKSAAN BAWAH AIR</dc:title>
  <dc:creator>Aleik</dc:creator>
  <cp:lastModifiedBy>Roberta Weisbrod</cp:lastModifiedBy>
  <cp:revision>113</cp:revision>
  <dcterms:created xsi:type="dcterms:W3CDTF">2016-03-07T01:01:11Z</dcterms:created>
  <dcterms:modified xsi:type="dcterms:W3CDTF">2018-10-22T20:24:01Z</dcterms:modified>
</cp:coreProperties>
</file>